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39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361" r:id="rId4"/>
    <p:sldId id="323" r:id="rId5"/>
    <p:sldId id="362" r:id="rId6"/>
    <p:sldId id="363" r:id="rId7"/>
    <p:sldId id="364" r:id="rId8"/>
    <p:sldId id="366" r:id="rId9"/>
    <p:sldId id="324" r:id="rId10"/>
    <p:sldId id="266" r:id="rId11"/>
    <p:sldId id="267" r:id="rId12"/>
    <p:sldId id="329" r:id="rId13"/>
    <p:sldId id="271" r:id="rId14"/>
    <p:sldId id="300" r:id="rId15"/>
    <p:sldId id="302" r:id="rId16"/>
    <p:sldId id="278" r:id="rId17"/>
    <p:sldId id="379" r:id="rId18"/>
    <p:sldId id="335" r:id="rId19"/>
    <p:sldId id="368" r:id="rId20"/>
    <p:sldId id="336" r:id="rId21"/>
    <p:sldId id="358" r:id="rId22"/>
    <p:sldId id="370" r:id="rId23"/>
    <p:sldId id="360" r:id="rId24"/>
    <p:sldId id="354" r:id="rId25"/>
    <p:sldId id="338" r:id="rId26"/>
    <p:sldId id="339" r:id="rId27"/>
    <p:sldId id="371" r:id="rId28"/>
    <p:sldId id="344" r:id="rId29"/>
    <p:sldId id="345" r:id="rId30"/>
    <p:sldId id="294" r:id="rId31"/>
    <p:sldId id="378" r:id="rId32"/>
    <p:sldId id="352" r:id="rId33"/>
    <p:sldId id="351" r:id="rId34"/>
    <p:sldId id="374" r:id="rId35"/>
    <p:sldId id="376" r:id="rId36"/>
    <p:sldId id="377" r:id="rId37"/>
    <p:sldId id="280" r:id="rId38"/>
    <p:sldId id="346" r:id="rId39"/>
    <p:sldId id="375" r:id="rId40"/>
    <p:sldId id="284" r:id="rId41"/>
    <p:sldId id="286" r:id="rId42"/>
    <p:sldId id="291" r:id="rId4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85935" autoAdjust="0"/>
  </p:normalViewPr>
  <p:slideViewPr>
    <p:cSldViewPr>
      <p:cViewPr varScale="1">
        <p:scale>
          <a:sx n="114" d="100"/>
          <a:sy n="114" d="100"/>
        </p:scale>
        <p:origin x="1566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/>
          <a:lstStyle>
            <a:lvl1pPr algn="r">
              <a:defRPr sz="1200"/>
            </a:lvl1pPr>
          </a:lstStyle>
          <a:p>
            <a:fld id="{0B739E49-FDC2-4A22-BAC2-020085CF66D3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 anchor="b"/>
          <a:lstStyle>
            <a:lvl1pPr algn="r">
              <a:defRPr sz="1200"/>
            </a:lvl1pPr>
          </a:lstStyle>
          <a:p>
            <a:fld id="{C5433DCA-AEA6-43E8-ADFC-1D59D243F9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64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/>
          <a:lstStyle>
            <a:lvl1pPr algn="r">
              <a:defRPr sz="1200"/>
            </a:lvl1pPr>
          </a:lstStyle>
          <a:p>
            <a:fld id="{8FC13C55-B883-4087-8921-2244485515E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7" tIns="46463" rIns="92927" bIns="464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2927" tIns="46463" rIns="92927" bIns="464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2927" tIns="46463" rIns="92927" bIns="46463" rtlCol="0" anchor="b"/>
          <a:lstStyle>
            <a:lvl1pPr algn="r">
              <a:defRPr sz="1200"/>
            </a:lvl1pPr>
          </a:lstStyle>
          <a:p>
            <a:fld id="{3DEDD412-9EAD-4073-93EF-589095BB1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1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9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9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7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40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8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15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8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7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99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12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5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49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D412-9EAD-4073-93EF-589095BB16E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6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2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5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21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EEB46-0DAB-9F4A-A606-C838EE29BCA8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7EF2-4B02-A544-B384-E4EA1436F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65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7C2DE-CFA9-4967-8302-49FDC92FD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80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  <a:endParaRPr lang="en-US" noProof="0" dirty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B8653-96F9-4D89-8913-C45A3BA2A3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97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60400"/>
            <a:ext cx="9144000" cy="927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50" b="1" cap="all" baseline="0">
                <a:solidFill>
                  <a:srgbClr val="01538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1409700" y="2311400"/>
            <a:ext cx="6934200" cy="35560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85000"/>
              </a:lnSpc>
              <a:spcBef>
                <a:spcPts val="900"/>
              </a:spcBef>
              <a:buClr>
                <a:srgbClr val="00B0F0"/>
              </a:buClr>
              <a:buSzPct val="88000"/>
              <a:buFont typeface="HiraMinProN-W3" charset="-128"/>
              <a:buChar char="◉"/>
              <a:defRPr sz="2400" b="1">
                <a:solidFill>
                  <a:srgbClr val="01538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41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6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42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850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9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2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A60D-0B22-46D3-A741-AA2DA3A3A45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8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A60D-0B22-46D3-A741-AA2DA3A3A450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911-C7BC-43EF-AE81-B3357F20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2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web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sc.ny.gov/excelsior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jstcroix@monroecc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i="1" dirty="0" smtClean="0"/>
              <a:t>FINANCIAL AID INFORMATION</a:t>
            </a:r>
            <a:endParaRPr lang="en-US" sz="6600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599" y="2438400"/>
            <a:ext cx="6347714" cy="360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9" descr="Wilson-S_H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942087"/>
            <a:ext cx="4721290" cy="3099276"/>
          </a:xfrm>
          <a:prstGeom prst="rect">
            <a:avLst/>
          </a:prstGeom>
          <a:noFill/>
          <a:ln w="793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Sources of Financial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4517"/>
            <a:ext cx="7162800" cy="467868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Federal – 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Pell Grant, SEOG Grant, Teach Grant, Work-Study, Student Loans, Parent Loans</a:t>
            </a:r>
            <a:endParaRPr lang="en-US" sz="24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>
              <a:buNone/>
            </a:pPr>
            <a:endParaRPr lang="en-US" sz="2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State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 - New York Grant (TAP) for New York residents attending college in NY State, </a:t>
            </a:r>
            <a:r>
              <a:rPr lang="en-US" sz="24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Excelsior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.</a:t>
            </a:r>
          </a:p>
          <a:p>
            <a:pPr>
              <a:buNone/>
            </a:pPr>
            <a:endParaRPr lang="en-US" sz="2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College you attend – </a:t>
            </a:r>
            <a:r>
              <a:rPr lang="en-US" sz="24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Scholarships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, work, loans</a:t>
            </a:r>
          </a:p>
          <a:p>
            <a:pPr>
              <a:buNone/>
            </a:pPr>
            <a:endParaRPr lang="en-US" sz="2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4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Private/Outside </a:t>
            </a:r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Sources </a:t>
            </a:r>
            <a:r>
              <a:rPr lang="en-US" sz="24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– </a:t>
            </a:r>
            <a:r>
              <a:rPr lang="en-US" sz="24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Scholarships, loans, tax credits, Veterans Benefits</a:t>
            </a:r>
            <a:endParaRPr lang="en-US" sz="2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Types of Financial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50292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Grants</a:t>
            </a:r>
          </a:p>
          <a:p>
            <a:endParaRPr lang="en-US" sz="2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Scholarships</a:t>
            </a:r>
          </a:p>
          <a:p>
            <a:endParaRPr lang="en-US" sz="28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Loans</a:t>
            </a:r>
          </a:p>
          <a:p>
            <a:endParaRPr lang="en-US" sz="28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Employment Opportunities</a:t>
            </a:r>
            <a:r>
              <a:rPr lang="en-US" sz="2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28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(work </a:t>
            </a:r>
            <a:r>
              <a:rPr lang="en-US" sz="2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study; internship)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GRANTS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FEDERAL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PELL </a:t>
            </a:r>
            <a:r>
              <a:rPr lang="en-US" sz="2800" dirty="0" smtClean="0"/>
              <a:t>Grant</a:t>
            </a:r>
          </a:p>
          <a:p>
            <a:pPr lvl="1"/>
            <a:r>
              <a:rPr lang="en-US" sz="2650" dirty="0" smtClean="0"/>
              <a:t>EFC below 5486</a:t>
            </a:r>
          </a:p>
          <a:p>
            <a:pPr lvl="1"/>
            <a:r>
              <a:rPr lang="en-US" sz="2650" dirty="0" smtClean="0"/>
              <a:t>$0 to $</a:t>
            </a:r>
            <a:r>
              <a:rPr lang="en-US" sz="2650" dirty="0" smtClean="0"/>
              <a:t>6345 </a:t>
            </a:r>
            <a:r>
              <a:rPr lang="en-US" sz="2650" dirty="0" smtClean="0"/>
              <a:t>(</a:t>
            </a:r>
            <a:r>
              <a:rPr lang="en-US" sz="2650" dirty="0" smtClean="0"/>
              <a:t>2020-21)</a:t>
            </a:r>
            <a:endParaRPr lang="en-US" sz="2650" dirty="0"/>
          </a:p>
          <a:p>
            <a:r>
              <a:rPr lang="en-US" sz="2800" dirty="0"/>
              <a:t>SEOG Grant</a:t>
            </a:r>
          </a:p>
          <a:p>
            <a:r>
              <a:rPr lang="en-US" sz="2800" dirty="0"/>
              <a:t>TEACH </a:t>
            </a:r>
            <a:r>
              <a:rPr lang="en-US" sz="2800" dirty="0" smtClean="0"/>
              <a:t>Grant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63741" y="1782665"/>
            <a:ext cx="3352800" cy="61528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STATE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163042" y="2489930"/>
            <a:ext cx="3352800" cy="3326331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TAP – any NY college</a:t>
            </a:r>
          </a:p>
          <a:p>
            <a:pPr lvl="1"/>
            <a:r>
              <a:rPr lang="en-US" sz="2650" dirty="0" smtClean="0"/>
              <a:t>NY Net Taxable Income below $80,800</a:t>
            </a:r>
            <a:endParaRPr lang="en-US" sz="2650" dirty="0"/>
          </a:p>
          <a:p>
            <a:r>
              <a:rPr lang="en-US" sz="2800" dirty="0"/>
              <a:t>NY </a:t>
            </a:r>
            <a:r>
              <a:rPr lang="en-US" sz="2800" dirty="0" smtClean="0"/>
              <a:t>Programs</a:t>
            </a:r>
          </a:p>
          <a:p>
            <a:pPr lvl="1"/>
            <a:r>
              <a:rPr lang="en-US" sz="2600" dirty="0" smtClean="0"/>
              <a:t>Excelsior - SUNY</a:t>
            </a:r>
            <a:endParaRPr lang="en-US" sz="2600" dirty="0"/>
          </a:p>
          <a:p>
            <a:pPr lvl="1"/>
            <a:r>
              <a:rPr lang="en-US" sz="2800" dirty="0" smtClean="0"/>
              <a:t>STEM – SUNY school – top 10%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08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848600" cy="50292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Your College </a:t>
            </a:r>
          </a:p>
          <a:p>
            <a:pPr lvl="1"/>
            <a:r>
              <a:rPr lang="en-US" sz="2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Review </a:t>
            </a:r>
            <a:r>
              <a:rPr lang="en-US" sz="28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Website for merit, need, application </a:t>
            </a:r>
            <a:endParaRPr lang="en-US" sz="2800" b="1" dirty="0" smtClean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High </a:t>
            </a:r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School </a:t>
            </a:r>
            <a:endParaRPr lang="en-US" sz="28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Civic Groups or Businesses</a:t>
            </a: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Places of Employment</a:t>
            </a:r>
          </a:p>
          <a:p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Free Internet Searches</a:t>
            </a:r>
          </a:p>
          <a:p>
            <a:pPr lvl="1"/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Example:</a:t>
            </a:r>
            <a:endParaRPr lang="en-US" sz="26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hlinkClick r:id="rId3"/>
              </a:rPr>
              <a:t>www.fastweb.com</a:t>
            </a:r>
            <a:endParaRPr lang="en-US" sz="2800" dirty="0" smtClean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5532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Federal Direct Student Loan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772400" cy="5638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Subsidized </a:t>
            </a:r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– </a:t>
            </a:r>
            <a:r>
              <a:rPr lang="en-US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2.75% </a:t>
            </a:r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Interest </a:t>
            </a:r>
            <a:r>
              <a:rPr lang="en-US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rate (in </a:t>
            </a:r>
            <a:r>
              <a:rPr lang="en-US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2020-21).  </a:t>
            </a:r>
            <a:endParaRPr lang="en-US" sz="20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Based on need (COA – EFC – other aid = Financial need)</a:t>
            </a: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Federal government pays interest while student in school</a:t>
            </a: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Freshman may borrow up to $</a:t>
            </a:r>
            <a:r>
              <a:rPr lang="en-US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3,500</a:t>
            </a:r>
            <a:endParaRPr lang="en-US" sz="20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Unsubsidized </a:t>
            </a:r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– </a:t>
            </a:r>
            <a:r>
              <a:rPr lang="en-US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2.75% </a:t>
            </a:r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Interest </a:t>
            </a:r>
            <a:r>
              <a:rPr lang="en-US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rate (in </a:t>
            </a:r>
            <a:r>
              <a:rPr lang="en-US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2020-21).  </a:t>
            </a:r>
            <a:endParaRPr lang="en-US" sz="20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Not based on need</a:t>
            </a: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Student is responsible for interest while in school</a:t>
            </a:r>
          </a:p>
          <a:p>
            <a:pPr lvl="1"/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Freshman may borrow up to $5,500 </a:t>
            </a:r>
            <a:r>
              <a:rPr lang="en-US" sz="2000" b="1" u="sng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minus any subsidized loan money </a:t>
            </a:r>
            <a:r>
              <a:rPr lang="en-US" sz="20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(ideally - $3,500 subsidized and $2,000 unsubsidized</a:t>
            </a:r>
            <a:r>
              <a:rPr lang="en-US" sz="20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)</a:t>
            </a:r>
            <a:endParaRPr lang="en-US" sz="1700" b="1" dirty="0">
              <a:latin typeface="+mj-lt"/>
            </a:endParaRPr>
          </a:p>
          <a:p>
            <a:r>
              <a:rPr lang="en-US" sz="1700" b="1" i="1" dirty="0">
                <a:latin typeface="+mj-lt"/>
              </a:rPr>
              <a:t>Repayment begins 6 months after graduation</a:t>
            </a:r>
          </a:p>
          <a:p>
            <a:endParaRPr lang="en-US" sz="17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Loan in parent name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Credit Check – No Adverse Credit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5.3% </a:t>
            </a: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interest </a:t>
            </a:r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rate (</a:t>
            </a:r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2020-21) </a:t>
            </a:r>
            <a:endParaRPr lang="en-US" sz="26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Interest </a:t>
            </a:r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accrues at disbursement</a:t>
            </a:r>
            <a:endParaRPr lang="en-US" sz="26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Payments right away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Limits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2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Up to COA minus other aid.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sz="2800" dirty="0"/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sz="2600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295400"/>
            <a:ext cx="8229600" cy="76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j-cs"/>
              </a:rPr>
              <a:t>Parent Loan for Undergraduate Students (PLUS)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Work Opportunities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7848600" cy="3886200"/>
          </a:xfrm>
        </p:spPr>
        <p:txBody>
          <a:bodyPr/>
          <a:lstStyle/>
          <a:p>
            <a:r>
              <a:rPr lang="en-US" sz="32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Federal Work Study Program (FWS)</a:t>
            </a:r>
          </a:p>
          <a:p>
            <a:pPr lvl="1"/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Need Based</a:t>
            </a:r>
          </a:p>
          <a:p>
            <a:pPr lvl="1"/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Limited </a:t>
            </a:r>
            <a:r>
              <a:rPr lang="en-US" sz="24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hours</a:t>
            </a:r>
            <a:endParaRPr lang="en-US" sz="24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Usually minimum wage</a:t>
            </a:r>
          </a:p>
          <a:p>
            <a:pPr lvl="1"/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Helps with personal expenses</a:t>
            </a:r>
          </a:p>
          <a:p>
            <a:pPr lvl="1"/>
            <a:r>
              <a:rPr lang="en-US" sz="24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Each college has own process; jobs usually on campus or in community service.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 FOR FINANCIAL 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Complete Federal Process – start at studentaid.gov</a:t>
            </a:r>
          </a:p>
          <a:p>
            <a:r>
              <a:rPr lang="en-US" sz="3200" dirty="0" smtClean="0"/>
              <a:t>Complete NY STATE Process – start at hesc.ny.gov</a:t>
            </a:r>
          </a:p>
          <a:p>
            <a:r>
              <a:rPr lang="en-US" sz="3200" dirty="0" smtClean="0"/>
              <a:t>Complete process and any requirements at each college – check their websites – talk with </a:t>
            </a:r>
            <a:r>
              <a:rPr lang="en-US" sz="3200" dirty="0" err="1" smtClean="0"/>
              <a:t>Admisisons</a:t>
            </a:r>
            <a:r>
              <a:rPr lang="en-US" sz="3200" dirty="0" smtClean="0"/>
              <a:t>/Financial Aid Staff</a:t>
            </a:r>
          </a:p>
          <a:p>
            <a:r>
              <a:rPr lang="en-US" sz="3200" dirty="0" smtClean="0"/>
              <a:t>Search Private Scholarships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71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6610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9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How to Apply for </a:t>
            </a:r>
            <a:r>
              <a:rPr lang="en-US" altLang="en-US" sz="49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Federal Financial Aid</a:t>
            </a:r>
            <a: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39261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SzTx/>
              <a:buFontTx/>
              <a:buAutoNum type="arabicPeriod"/>
            </a:pPr>
            <a:r>
              <a:rPr lang="en-US" altLang="en-US" sz="3200" b="1" dirty="0" smtClean="0"/>
              <a:t>Go to studentaid.gov for complete information on federal financial aid programs and applying</a:t>
            </a:r>
            <a:endParaRPr lang="en-US" altLang="en-US" sz="3200" b="1" dirty="0" smtClean="0"/>
          </a:p>
          <a:p>
            <a:pPr>
              <a:buClr>
                <a:srgbClr val="FFC000"/>
              </a:buClr>
              <a:buSzTx/>
              <a:buFontTx/>
              <a:buAutoNum type="arabicPeriod"/>
            </a:pPr>
            <a:r>
              <a:rPr lang="en-US" altLang="en-US" sz="3200" b="1" dirty="0" smtClean="0"/>
              <a:t>Request </a:t>
            </a:r>
            <a:r>
              <a:rPr lang="en-US" altLang="en-US" sz="3200" b="1" dirty="0"/>
              <a:t>an FSA ID for the student and </a:t>
            </a:r>
            <a:r>
              <a:rPr lang="en-US" altLang="en-US" sz="3200" b="1" dirty="0" smtClean="0"/>
              <a:t>parent (Anytime Now)</a:t>
            </a:r>
            <a:endParaRPr lang="en-US" altLang="en-US" sz="3200" b="1" dirty="0"/>
          </a:p>
          <a:p>
            <a:pPr>
              <a:buClr>
                <a:srgbClr val="FFC000"/>
              </a:buClr>
              <a:buSzTx/>
              <a:buFontTx/>
              <a:buAutoNum type="arabicPeriod"/>
            </a:pPr>
            <a:r>
              <a:rPr lang="en-US" altLang="en-US" sz="3200" b="1" dirty="0"/>
              <a:t>Collect information </a:t>
            </a:r>
          </a:p>
          <a:p>
            <a:pPr>
              <a:buClr>
                <a:srgbClr val="FFC000"/>
              </a:buClr>
              <a:buSzTx/>
              <a:buFontTx/>
              <a:buAutoNum type="arabicPeriod"/>
            </a:pPr>
            <a:r>
              <a:rPr lang="en-US" altLang="en-US" sz="3200" b="1" dirty="0"/>
              <a:t>Complete FAFSA online: </a:t>
            </a:r>
            <a:r>
              <a:rPr lang="en-US" altLang="en-US" sz="3200" b="1" dirty="0" smtClean="0"/>
              <a:t>sometime after </a:t>
            </a:r>
            <a:r>
              <a:rPr lang="en-US" altLang="en-US" sz="3200" b="1" dirty="0" smtClean="0"/>
              <a:t>October 1st</a:t>
            </a:r>
            <a:endParaRPr lang="en-US" altLang="en-US" sz="3000" b="1" dirty="0"/>
          </a:p>
          <a:p>
            <a:pPr marL="0" indent="0">
              <a:buClr>
                <a:srgbClr val="FFC000"/>
              </a:buClr>
              <a:buSzTx/>
              <a:buNone/>
            </a:pPr>
            <a:endParaRPr lang="en-US" alt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6347714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FSA </a:t>
            </a:r>
            <a:r>
              <a:rPr lang="en-US" dirty="0" smtClean="0"/>
              <a:t>ID                    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fsaid.ed.gov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3276600"/>
            <a:ext cx="6610350" cy="25146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1828800"/>
            <a:ext cx="84582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Username and password</a:t>
            </a:r>
          </a:p>
          <a:p>
            <a:pPr lvl="1"/>
            <a:r>
              <a:rPr lang="en-US" sz="2000" dirty="0"/>
              <a:t>Legal signature on the FAFSA</a:t>
            </a:r>
          </a:p>
          <a:p>
            <a:pPr lvl="1"/>
            <a:r>
              <a:rPr lang="en-US" sz="2000" dirty="0"/>
              <a:t>Access to other U.S. Department of Education sites</a:t>
            </a:r>
          </a:p>
          <a:p>
            <a:pPr lvl="1"/>
            <a:r>
              <a:rPr lang="en-US" sz="2000" dirty="0"/>
              <a:t>Student and 1 parent need an FSA ID</a:t>
            </a:r>
          </a:p>
          <a:p>
            <a:pPr lvl="1"/>
            <a:r>
              <a:rPr lang="en-US" sz="2000" dirty="0"/>
              <a:t>Email address and mobile phone number cannot be used with more than one FSA 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975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836815"/>
          </a:xfrm>
        </p:spPr>
        <p:txBody>
          <a:bodyPr/>
          <a:lstStyle/>
          <a:p>
            <a:pPr algn="ctr"/>
            <a:r>
              <a:rPr 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AGENDA</a:t>
            </a:r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620000" cy="5105400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College Costs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accent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What </a:t>
            </a:r>
            <a:r>
              <a:rPr lang="en-US" sz="3200" b="1" dirty="0">
                <a:solidFill>
                  <a:schemeClr val="accent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is Financial Aid?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Sources; Types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How Do I Apply?  When Do I </a:t>
            </a:r>
            <a:r>
              <a:rPr lang="en-US" sz="3200" b="1" dirty="0" smtClean="0">
                <a:solidFill>
                  <a:schemeClr val="accent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Apply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accent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Free Application Federal Student Aid (FAFSA)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b="1" dirty="0">
                <a:solidFill>
                  <a:schemeClr val="accent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NYS TAP </a:t>
            </a:r>
            <a:r>
              <a:rPr lang="en-US" sz="3000" b="1" dirty="0" smtClean="0">
                <a:solidFill>
                  <a:schemeClr val="accent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Application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000" b="1" dirty="0" smtClean="0">
                <a:solidFill>
                  <a:schemeClr val="accent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Others </a:t>
            </a:r>
            <a:r>
              <a:rPr lang="en-US" sz="3000" b="1" dirty="0">
                <a:solidFill>
                  <a:schemeClr val="accent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– depends on </a:t>
            </a:r>
            <a:r>
              <a:rPr lang="en-US" sz="3000" b="1" dirty="0" smtClean="0">
                <a:solidFill>
                  <a:schemeClr val="accent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school</a:t>
            </a:r>
            <a:endParaRPr lang="en-US" sz="3000" b="1" dirty="0">
              <a:solidFill>
                <a:schemeClr val="accent1"/>
              </a:solidFill>
              <a:latin typeface="Adobe Heiti Std R" panose="020B0400000000000000" pitchFamily="34" charset="-128"/>
              <a:ea typeface="Adobe Heiti Std R" panose="020B0400000000000000" pitchFamily="34" charset="-128"/>
              <a:cs typeface="Tahoma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Tahoma" pitchFamily="34" charset="0"/>
              </a:rPr>
              <a:t>Strategies/Tools</a:t>
            </a:r>
          </a:p>
          <a:p>
            <a:pPr marL="34290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alt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Collect </a:t>
            </a:r>
            <a: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Information</a:t>
            </a:r>
            <a:r>
              <a:rPr lang="en-US" altLang="en-US" b="1" dirty="0">
                <a:solidFill>
                  <a:srgbClr val="339933"/>
                </a:solidFill>
              </a:rPr>
              <a:t/>
            </a:r>
            <a:br>
              <a:rPr lang="en-US" altLang="en-US" b="1" dirty="0">
                <a:solidFill>
                  <a:srgbClr val="339933"/>
                </a:solidFill>
              </a:rPr>
            </a:b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idx="1"/>
          </p:nvPr>
        </p:nvSpPr>
        <p:spPr bwMode="auto">
          <a:xfrm>
            <a:off x="857251" y="2057400"/>
            <a:ext cx="7905749" cy="41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1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0" dirty="0">
                <a:latin typeface="Calibri" pitchFamily="34" charset="0"/>
              </a:rPr>
              <a:t>Student and parents’ </a:t>
            </a:r>
            <a:r>
              <a:rPr lang="en-US" altLang="ja-JP" sz="2400" i="0" dirty="0">
                <a:latin typeface="Calibri" pitchFamily="34" charset="0"/>
              </a:rPr>
              <a:t>SSN and DOB </a:t>
            </a:r>
          </a:p>
          <a:p>
            <a:pPr marL="457200" indent="-457200">
              <a:spcBef>
                <a:spcPct val="1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0" dirty="0">
                <a:latin typeface="Calibri" pitchFamily="34" charset="0"/>
              </a:rPr>
              <a:t> Parents’ </a:t>
            </a:r>
            <a:r>
              <a:rPr lang="en-US" altLang="ja-JP" sz="2400" i="0" dirty="0">
                <a:latin typeface="Calibri" pitchFamily="34" charset="0"/>
              </a:rPr>
              <a:t>marital status</a:t>
            </a:r>
          </a:p>
          <a:p>
            <a:pPr marL="457200" indent="-457200">
              <a:spcBef>
                <a:spcPct val="1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0" dirty="0">
                <a:latin typeface="Calibri" pitchFamily="34" charset="0"/>
              </a:rPr>
              <a:t> FSA ID for student and parent</a:t>
            </a:r>
          </a:p>
          <a:p>
            <a:pPr marL="457200" indent="-457200">
              <a:spcBef>
                <a:spcPct val="1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0" dirty="0">
                <a:latin typeface="Calibri" pitchFamily="34" charset="0"/>
              </a:rPr>
              <a:t> W-2s </a:t>
            </a:r>
            <a:r>
              <a:rPr lang="en-US" sz="2400" i="0" dirty="0" smtClean="0">
                <a:latin typeface="Calibri" pitchFamily="34" charset="0"/>
              </a:rPr>
              <a:t> and tax returns for </a:t>
            </a:r>
            <a:r>
              <a:rPr lang="en-US" sz="2400" i="0" dirty="0">
                <a:latin typeface="Calibri" pitchFamily="34" charset="0"/>
              </a:rPr>
              <a:t>student and parents</a:t>
            </a:r>
          </a:p>
          <a:p>
            <a:pPr marL="457200" indent="-457200">
              <a:spcBef>
                <a:spcPct val="1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0" dirty="0">
                <a:latin typeface="Calibri" pitchFamily="34" charset="0"/>
              </a:rPr>
              <a:t> Records of untaxed income for student and parents  </a:t>
            </a:r>
          </a:p>
          <a:p>
            <a:pPr marL="342900" indent="-342900">
              <a:spcBef>
                <a:spcPct val="100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i="0" dirty="0">
                <a:latin typeface="Calibri" pitchFamily="34" charset="0"/>
              </a:rPr>
              <a:t>   Bank accounts, stock, real estate and business record for</a:t>
            </a:r>
          </a:p>
          <a:p>
            <a:pPr marL="693738" indent="-693738">
              <a:spcBef>
                <a:spcPct val="10000"/>
              </a:spcBef>
              <a:buClr>
                <a:srgbClr val="FFC000"/>
              </a:buClr>
              <a:defRPr/>
            </a:pPr>
            <a:r>
              <a:rPr lang="en-US" sz="2400" i="0" dirty="0">
                <a:latin typeface="Calibri" pitchFamily="34" charset="0"/>
              </a:rPr>
              <a:t>        student and parents</a:t>
            </a:r>
          </a:p>
          <a:p>
            <a:pPr marL="457200" indent="-457200">
              <a:spcBef>
                <a:spcPct val="1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0" dirty="0">
                <a:latin typeface="Calibri" pitchFamily="34" charset="0"/>
              </a:rPr>
              <a:t> Student’</a:t>
            </a:r>
            <a:r>
              <a:rPr lang="en-US" altLang="ja-JP" sz="2400" i="0" dirty="0">
                <a:latin typeface="Calibri" pitchFamily="34" charset="0"/>
              </a:rPr>
              <a:t>s driver’s license number</a:t>
            </a:r>
          </a:p>
          <a:p>
            <a:pPr marL="457200" indent="-457200">
              <a:spcBef>
                <a:spcPct val="1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i="0" dirty="0">
                <a:latin typeface="Calibri" pitchFamily="34" charset="0"/>
              </a:rPr>
              <a:t> Student’</a:t>
            </a:r>
            <a:r>
              <a:rPr lang="en-US" altLang="ja-JP" sz="2400" i="0" dirty="0">
                <a:latin typeface="Calibri" pitchFamily="34" charset="0"/>
              </a:rPr>
              <a:t>s alien registration number (non-U.S citizens)</a:t>
            </a:r>
          </a:p>
          <a:p>
            <a:pPr marL="457200" indent="-457200">
              <a:spcBef>
                <a:spcPct val="10000"/>
              </a:spcBef>
              <a:buClr>
                <a:srgbClr val="CC9900"/>
              </a:buClr>
              <a:buFont typeface="Wingdings" pitchFamily="2" charset="2"/>
              <a:buChar char="§"/>
              <a:defRPr/>
            </a:pPr>
            <a:endParaRPr lang="en-US" sz="240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872453"/>
          </a:xfrm>
        </p:spPr>
        <p:txBody>
          <a:bodyPr/>
          <a:lstStyle/>
          <a:p>
            <a:r>
              <a:rPr lang="en-US" dirty="0" smtClean="0"/>
              <a:t>File the FAFSA    	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studentaid.gov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948653"/>
            <a:ext cx="6324600" cy="32066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28601" y="4217436"/>
            <a:ext cx="6248400" cy="2030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Applications accepted starting October 1</a:t>
            </a:r>
          </a:p>
          <a:p>
            <a:r>
              <a:rPr lang="en-US" sz="2400" dirty="0" smtClean="0"/>
              <a:t>File each year for each student in college</a:t>
            </a:r>
          </a:p>
          <a:p>
            <a:r>
              <a:rPr lang="en-US" sz="2400" dirty="0" smtClean="0"/>
              <a:t>Results Produce the EFC</a:t>
            </a:r>
          </a:p>
          <a:p>
            <a:r>
              <a:rPr lang="en-US" sz="2400" dirty="0" smtClean="0"/>
              <a:t>Use income from 2 years prior</a:t>
            </a:r>
          </a:p>
          <a:p>
            <a:pPr lvl="1"/>
            <a:r>
              <a:rPr lang="en-US" sz="2000" dirty="0" smtClean="0"/>
              <a:t>2019 </a:t>
            </a:r>
            <a:r>
              <a:rPr lang="en-US" sz="2000" dirty="0" smtClean="0"/>
              <a:t>income for the </a:t>
            </a:r>
            <a:r>
              <a:rPr lang="en-US" sz="2000" i="1" dirty="0" smtClean="0"/>
              <a:t>2021-22</a:t>
            </a:r>
            <a:r>
              <a:rPr lang="en-US" sz="2000" dirty="0" smtClean="0"/>
              <a:t> </a:t>
            </a:r>
            <a:r>
              <a:rPr lang="en-US" sz="2000" dirty="0" smtClean="0"/>
              <a:t>FAFSA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45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7163"/>
            <a:ext cx="8612188" cy="850900"/>
          </a:xfrm>
        </p:spPr>
        <p:txBody>
          <a:bodyPr/>
          <a:lstStyle/>
          <a:p>
            <a:pPr algn="ctr"/>
            <a:r>
              <a:rPr lang="en-US" sz="3200" b="1" dirty="0" smtClean="0"/>
              <a:t>FAFSA on the Web   </a:t>
            </a:r>
            <a:r>
              <a:rPr lang="en-US" sz="3200" dirty="0" smtClean="0">
                <a:solidFill>
                  <a:srgbClr val="326A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solidFill>
                <a:srgbClr val="326A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6106885" cy="497720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625858" y="2855162"/>
            <a:ext cx="998376" cy="2799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8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771331"/>
          </a:xfrm>
        </p:spPr>
        <p:txBody>
          <a:bodyPr/>
          <a:lstStyle/>
          <a:p>
            <a:r>
              <a:rPr lang="en-US" dirty="0" err="1" smtClean="0"/>
              <a:t>myStudentAid</a:t>
            </a:r>
            <a:r>
              <a:rPr lang="en-US" dirty="0" smtClean="0"/>
              <a:t> Mobile App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45837" y="2211355"/>
            <a:ext cx="3384023" cy="2388637"/>
          </a:xfrm>
        </p:spPr>
        <p:txBody>
          <a:bodyPr/>
          <a:lstStyle/>
          <a:p>
            <a:r>
              <a:rPr lang="en-US" sz="2400" dirty="0"/>
              <a:t>Android or Apple</a:t>
            </a:r>
          </a:p>
          <a:p>
            <a:r>
              <a:rPr lang="en-US" sz="2400" dirty="0"/>
              <a:t>Must have FSA ID</a:t>
            </a:r>
          </a:p>
          <a:p>
            <a:r>
              <a:rPr lang="en-US" sz="2400" dirty="0"/>
              <a:t>Save, complete &amp; submit the FAFSA</a:t>
            </a:r>
          </a:p>
          <a:p>
            <a:r>
              <a:rPr lang="en-US" sz="2400" dirty="0"/>
              <a:t>IRS DRT available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859" y="1243679"/>
            <a:ext cx="2914141" cy="45784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9181"/>
            <a:ext cx="2953139" cy="46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3" cy="1066800"/>
          </a:xfrm>
        </p:spPr>
        <p:txBody>
          <a:bodyPr/>
          <a:lstStyle/>
          <a:p>
            <a:pPr algn="ctr"/>
            <a:r>
              <a:rPr lang="en-US" dirty="0" smtClean="0"/>
              <a:t>Sign in using student FSA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98964" cy="513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924800" cy="1295400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Steps for Filing the FAFSA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149" y="3352800"/>
            <a:ext cx="8050251" cy="34290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E16911"/>
              </a:buClr>
              <a:buSzTx/>
              <a:buFontTx/>
              <a:buNone/>
            </a:pPr>
            <a:r>
              <a:rPr lang="en-US" altLang="en-US" b="1" dirty="0" smtClean="0"/>
              <a:t>Step </a:t>
            </a:r>
            <a:r>
              <a:rPr lang="en-US" altLang="en-US" b="1" dirty="0"/>
              <a:t>One:  Student Demographics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2000" dirty="0">
                <a:ea typeface="MS PGothic" panose="020B0600070205080204" pitchFamily="34" charset="-128"/>
              </a:rPr>
              <a:t> </a:t>
            </a:r>
            <a:r>
              <a:rPr lang="en-US" altLang="en-US" sz="2000" b="1" dirty="0">
                <a:ea typeface="MS PGothic" panose="020B0600070205080204" pitchFamily="34" charset="-128"/>
              </a:rPr>
              <a:t>Name, social security number, birth date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2000" b="1" dirty="0">
                <a:ea typeface="MS PGothic" panose="020B0600070205080204" pitchFamily="34" charset="-128"/>
              </a:rPr>
              <a:t> Provide an email address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2000" b="1" dirty="0">
                <a:ea typeface="MS PGothic" panose="020B0600070205080204" pitchFamily="34" charset="-128"/>
              </a:rPr>
              <a:t> Indicate gender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2000" b="1" dirty="0">
                <a:ea typeface="MS PGothic" panose="020B0600070205080204" pitchFamily="34" charset="-128"/>
              </a:rPr>
              <a:t> Males have the opportunity to enroll in 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000" b="1" dirty="0">
                <a:ea typeface="MS PGothic" panose="020B0600070205080204" pitchFamily="34" charset="-128"/>
              </a:rPr>
              <a:t>	 Selective Service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2000" b="1" dirty="0">
                <a:ea typeface="MS PGothic" panose="020B0600070205080204" pitchFamily="34" charset="-128"/>
              </a:rPr>
              <a:t> For more information go to: www.sss.gov</a:t>
            </a:r>
          </a:p>
          <a:p>
            <a:pPr>
              <a:spcBef>
                <a:spcPct val="0"/>
              </a:spcBef>
              <a:buClr>
                <a:srgbClr val="FF6600"/>
              </a:buClr>
              <a:buSzTx/>
              <a:buFont typeface="Wingdings" panose="05000000000000000000" pitchFamily="2" charset="2"/>
              <a:buNone/>
            </a:pPr>
            <a:r>
              <a:rPr lang="en-US" altLang="en-US" b="1" dirty="0"/>
              <a:t>Step Two:  School Selection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2000" dirty="0">
                <a:ea typeface="MS PGothic" panose="020B0600070205080204" pitchFamily="34" charset="-128"/>
              </a:rPr>
              <a:t> </a:t>
            </a:r>
            <a:r>
              <a:rPr lang="en-US" altLang="en-US" sz="2000" b="1" dirty="0">
                <a:ea typeface="MS PGothic" panose="020B0600070205080204" pitchFamily="34" charset="-128"/>
              </a:rPr>
              <a:t>Enter FAFSA codes – up to 10 colleges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2000" b="1" dirty="0">
                <a:ea typeface="MS PGothic" panose="020B0600070205080204" pitchFamily="34" charset="-128"/>
              </a:rPr>
              <a:t> Indicate housing </a:t>
            </a:r>
            <a:r>
              <a:rPr lang="en-US" altLang="en-US" sz="2000" b="1" dirty="0" smtClean="0">
                <a:ea typeface="MS PGothic" panose="020B0600070205080204" pitchFamily="34" charset="-128"/>
              </a:rPr>
              <a:t>status while in college</a:t>
            </a:r>
            <a:endParaRPr lang="en-US" altLang="en-US" sz="2000" b="1" dirty="0">
              <a:ea typeface="MS PGothic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8534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10668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Seven Steps for Filing the FAFSA</a:t>
            </a:r>
            <a:r>
              <a:rPr lang="en-US" altLang="en-US" b="1" dirty="0">
                <a:solidFill>
                  <a:srgbClr val="339933"/>
                </a:solidFill>
              </a:rPr>
              <a:t/>
            </a:r>
            <a:br>
              <a:rPr lang="en-US" altLang="en-US" b="1" dirty="0">
                <a:solidFill>
                  <a:srgbClr val="33993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295400"/>
            <a:ext cx="7905749" cy="5257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E16911"/>
              </a:buClr>
              <a:buSzTx/>
              <a:buFontTx/>
              <a:buNone/>
            </a:pPr>
            <a:r>
              <a:rPr lang="en-US" altLang="en-US" sz="2400" b="1" dirty="0"/>
              <a:t>Step Three:  Dependency Status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dirty="0">
                <a:ea typeface="MS PGothic" panose="020B0600070205080204" pitchFamily="34" charset="-128"/>
              </a:rPr>
              <a:t>  Generally Dependent if under age 24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dirty="0">
                <a:ea typeface="MS PGothic" panose="020B0600070205080204" pitchFamily="34" charset="-128"/>
              </a:rPr>
              <a:t>  Independent if:</a:t>
            </a:r>
          </a:p>
          <a:p>
            <a:pPr lvl="2">
              <a:spcBef>
                <a:spcPct val="0"/>
              </a:spcBef>
              <a:buClr>
                <a:srgbClr val="00B0F0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dirty="0">
                <a:ea typeface="MS PGothic" panose="020B0600070205080204" pitchFamily="34" charset="-128"/>
              </a:rPr>
              <a:t> Married</a:t>
            </a:r>
          </a:p>
          <a:p>
            <a:pPr lvl="2">
              <a:spcBef>
                <a:spcPct val="0"/>
              </a:spcBef>
              <a:buClr>
                <a:srgbClr val="00B0F0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dirty="0">
                <a:ea typeface="MS PGothic" panose="020B0600070205080204" pitchFamily="34" charset="-128"/>
              </a:rPr>
              <a:t> A graduate student</a:t>
            </a:r>
          </a:p>
          <a:p>
            <a:pPr lvl="2">
              <a:spcBef>
                <a:spcPct val="0"/>
              </a:spcBef>
              <a:buClr>
                <a:srgbClr val="00B0F0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dirty="0">
                <a:ea typeface="MS PGothic" panose="020B0600070205080204" pitchFamily="34" charset="-128"/>
              </a:rPr>
              <a:t> Serving in the U.S. military or a veteran</a:t>
            </a:r>
          </a:p>
          <a:p>
            <a:pPr lvl="2">
              <a:spcBef>
                <a:spcPct val="0"/>
              </a:spcBef>
              <a:buClr>
                <a:srgbClr val="00B0F0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dirty="0">
                <a:ea typeface="MS PGothic" panose="020B0600070205080204" pitchFamily="34" charset="-128"/>
              </a:rPr>
              <a:t> Supporting children or other dependents</a:t>
            </a:r>
          </a:p>
          <a:p>
            <a:pPr lvl="2">
              <a:spcBef>
                <a:spcPct val="0"/>
              </a:spcBef>
              <a:buClr>
                <a:srgbClr val="00B0F0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dirty="0">
                <a:ea typeface="MS PGothic" panose="020B0600070205080204" pitchFamily="34" charset="-128"/>
              </a:rPr>
              <a:t> Has a court appointed legal guardian</a:t>
            </a:r>
          </a:p>
          <a:p>
            <a:pPr lvl="2">
              <a:spcBef>
                <a:spcPct val="0"/>
              </a:spcBef>
              <a:buClr>
                <a:srgbClr val="00B0F0"/>
              </a:buClr>
              <a:buSzTx/>
              <a:buFont typeface="Wingdings" panose="05000000000000000000" pitchFamily="2" charset="2"/>
              <a:buChar char="ü"/>
            </a:pPr>
            <a:r>
              <a:rPr lang="en-US" altLang="en-US" dirty="0">
                <a:ea typeface="MS PGothic" panose="020B0600070205080204" pitchFamily="34" charset="-128"/>
              </a:rPr>
              <a:t> Has been determined homeless or at risk of</a:t>
            </a:r>
          </a:p>
          <a:p>
            <a:pPr lvl="2">
              <a:spcBef>
                <a:spcPct val="0"/>
              </a:spcBef>
              <a:buClr>
                <a:srgbClr val="00B0F0"/>
              </a:buClr>
              <a:buSzTx/>
              <a:buFont typeface="Wingdings" panose="05000000000000000000" pitchFamily="2" charset="2"/>
              <a:buNone/>
            </a:pPr>
            <a:r>
              <a:rPr lang="en-US" altLang="en-US" dirty="0">
                <a:ea typeface="MS PGothic" panose="020B0600070205080204" pitchFamily="34" charset="-128"/>
              </a:rPr>
              <a:t>    being homeless</a:t>
            </a:r>
          </a:p>
          <a:p>
            <a:pPr>
              <a:spcBef>
                <a:spcPct val="0"/>
              </a:spcBef>
              <a:buClr>
                <a:srgbClr val="E16911"/>
              </a:buClr>
              <a:buSzTx/>
              <a:buFontTx/>
              <a:buNone/>
            </a:pPr>
            <a:r>
              <a:rPr lang="en-US" altLang="en-US" sz="2400" b="1" dirty="0"/>
              <a:t>Step Four:  Parent Demographics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dirty="0">
                <a:ea typeface="MS PGothic" panose="020B0600070205080204" pitchFamily="34" charset="-128"/>
              </a:rPr>
              <a:t> Name, social security numbers, birth dates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dirty="0">
                <a:ea typeface="MS PGothic" panose="020B0600070205080204" pitchFamily="34" charset="-128"/>
              </a:rPr>
              <a:t> Marital status</a:t>
            </a:r>
          </a:p>
          <a:p>
            <a:pPr lvl="2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dirty="0" smtClean="0">
                <a:ea typeface="MS PGothic" panose="020B0600070205080204" pitchFamily="34" charset="-128"/>
              </a:rPr>
              <a:t>If Separation or Divorce–current family unit (parent student lives with the most)</a:t>
            </a:r>
            <a:endParaRPr lang="en-US" altLang="ja-JP" sz="2200" dirty="0"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E16911"/>
              </a:buClr>
              <a:buSzTx/>
              <a:buFontTx/>
              <a:buNone/>
            </a:pPr>
            <a:r>
              <a:rPr lang="en-US" altLang="en-US" sz="2400" b="1" dirty="0" smtClean="0"/>
              <a:t>Step </a:t>
            </a:r>
            <a:r>
              <a:rPr lang="en-US" altLang="en-US" sz="2400" b="1" dirty="0"/>
              <a:t>Five:  Financial Information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dirty="0">
                <a:ea typeface="MS PGothic" panose="020B0600070205080204" pitchFamily="34" charset="-128"/>
              </a:rPr>
              <a:t> Use </a:t>
            </a:r>
            <a:r>
              <a:rPr lang="en-US" altLang="en-US" dirty="0" smtClean="0">
                <a:ea typeface="MS PGothic" panose="020B0600070205080204" pitchFamily="34" charset="-128"/>
              </a:rPr>
              <a:t>2019 </a:t>
            </a:r>
            <a:r>
              <a:rPr lang="en-US" altLang="en-US" dirty="0">
                <a:ea typeface="MS PGothic" panose="020B0600070205080204" pitchFamily="34" charset="-128"/>
              </a:rPr>
              <a:t>tax </a:t>
            </a:r>
            <a:r>
              <a:rPr lang="en-US" altLang="en-US" dirty="0" smtClean="0">
                <a:ea typeface="MS PGothic" panose="020B0600070205080204" pitchFamily="34" charset="-128"/>
              </a:rPr>
              <a:t>returns for </a:t>
            </a:r>
            <a:r>
              <a:rPr lang="en-US" altLang="en-US" dirty="0" smtClean="0">
                <a:ea typeface="MS PGothic" panose="020B0600070205080204" pitchFamily="34" charset="-128"/>
              </a:rPr>
              <a:t>2021-22</a:t>
            </a:r>
            <a:endParaRPr lang="en-US" altLang="en-US" dirty="0" smtClean="0">
              <a:ea typeface="MS PGothic" panose="020B0600070205080204" pitchFamily="34" charset="-128"/>
            </a:endParaRP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dirty="0" smtClean="0">
                <a:ea typeface="MS PGothic" panose="020B0600070205080204" pitchFamily="34" charset="-128"/>
              </a:rPr>
              <a:t>IRS Data Retrieval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dirty="0" smtClean="0">
                <a:ea typeface="MS PGothic" panose="020B0600070205080204" pitchFamily="34" charset="-128"/>
              </a:rPr>
              <a:t>Income and Asset Info – Parent and Student</a:t>
            </a:r>
            <a:endParaRPr lang="en-US" altLang="en-US" dirty="0">
              <a:ea typeface="MS PGothic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IRS Data Retrieval Tool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19200"/>
            <a:ext cx="6347714" cy="482216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Applicants may submit a real-time request for IRS tax data.</a:t>
            </a:r>
          </a:p>
          <a:p>
            <a:pPr>
              <a:defRPr/>
            </a:pPr>
            <a:r>
              <a:rPr lang="en-US" sz="2400" dirty="0" smtClean="0"/>
              <a:t>The IRS will authenticate the taxpayer’s identity.</a:t>
            </a:r>
          </a:p>
          <a:p>
            <a:pPr>
              <a:defRPr/>
            </a:pPr>
            <a:r>
              <a:rPr lang="en-US" sz="2400" dirty="0" smtClean="0"/>
              <a:t>If a match is found, the IRS will send the results in real-time.</a:t>
            </a:r>
          </a:p>
          <a:p>
            <a:pPr>
              <a:defRPr/>
            </a:pPr>
            <a:r>
              <a:rPr lang="en-US" sz="2400" dirty="0" smtClean="0"/>
              <a:t>Applicants may choose whether or not to transfer the data.</a:t>
            </a:r>
          </a:p>
          <a:p>
            <a:pPr marL="0" indent="0">
              <a:buNone/>
              <a:defRPr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724400"/>
            <a:ext cx="6781800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858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Seven Steps for Filing the FAFSA</a:t>
            </a:r>
            <a:r>
              <a:rPr lang="en-US" altLang="en-US" b="1" dirty="0">
                <a:solidFill>
                  <a:srgbClr val="339933"/>
                </a:solidFill>
              </a:rPr>
              <a:t/>
            </a:r>
            <a:br>
              <a:rPr lang="en-US" altLang="en-US" b="1" dirty="0">
                <a:solidFill>
                  <a:srgbClr val="33993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371600"/>
            <a:ext cx="7404653" cy="48768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E16911"/>
              </a:buClr>
              <a:buSzTx/>
              <a:buFontTx/>
              <a:buNone/>
            </a:pPr>
            <a:r>
              <a:rPr lang="en-US" altLang="en-US" b="1" dirty="0"/>
              <a:t>Step Six:  Sign and Submit using the FSA ID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dirty="0">
                <a:ea typeface="MS PGothic" panose="020B0600070205080204" pitchFamily="34" charset="-128"/>
              </a:rPr>
              <a:t>Sign </a:t>
            </a:r>
            <a:r>
              <a:rPr lang="en-US" altLang="en-US" dirty="0" smtClean="0">
                <a:ea typeface="MS PGothic" panose="020B0600070205080204" pitchFamily="34" charset="-128"/>
              </a:rPr>
              <a:t>electronically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5" t="15391" r="19104" b="1567"/>
          <a:stretch/>
        </p:blipFill>
        <p:spPr>
          <a:xfrm>
            <a:off x="1676400" y="2057400"/>
            <a:ext cx="5715000" cy="46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28600"/>
            <a:ext cx="7406640" cy="914399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Seven Steps for </a:t>
            </a:r>
            <a:r>
              <a:rPr lang="en-US" altLang="en-US" b="1" dirty="0" smtClean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FAFSA</a:t>
            </a:r>
            <a:r>
              <a:rPr lang="en-US" altLang="en-US" b="1" dirty="0">
                <a:solidFill>
                  <a:srgbClr val="339933"/>
                </a:solidFill>
              </a:rPr>
              <a:t/>
            </a:r>
            <a:br>
              <a:rPr lang="en-US" altLang="en-US" b="1" dirty="0">
                <a:solidFill>
                  <a:srgbClr val="33993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685800"/>
            <a:ext cx="7404653" cy="5410200"/>
          </a:xfrm>
        </p:spPr>
        <p:txBody>
          <a:bodyPr/>
          <a:lstStyle/>
          <a:p>
            <a:pPr marL="34290" indent="0">
              <a:buNone/>
            </a:pPr>
            <a:r>
              <a:rPr lang="en-US" altLang="en-US" b="1" dirty="0"/>
              <a:t>Step Seven:  Confirmation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2999"/>
            <a:ext cx="420764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59" y="3611690"/>
            <a:ext cx="2228936" cy="1755341"/>
          </a:xfrm>
          <a:prstGeom prst="rect">
            <a:avLst/>
          </a:prstGeom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381000"/>
            <a:ext cx="6347713" cy="123748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Cost of Attendance (COA)</a:t>
            </a:r>
            <a:endParaRPr lang="en-US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8408"/>
            <a:ext cx="4040188" cy="55670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Direct Expenses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618489"/>
            <a:ext cx="3810000" cy="1810511"/>
          </a:xfrm>
        </p:spPr>
        <p:txBody>
          <a:bodyPr/>
          <a:lstStyle/>
          <a:p>
            <a:r>
              <a:rPr lang="en-US" dirty="0" smtClean="0"/>
              <a:t>Tuition and fees</a:t>
            </a:r>
          </a:p>
          <a:p>
            <a:r>
              <a:rPr lang="en-US" dirty="0" smtClean="0"/>
              <a:t>Room and meal plan (on campus)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419599" y="1097280"/>
            <a:ext cx="4267201" cy="43783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Indirect Expenses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419599" y="1618489"/>
            <a:ext cx="2971801" cy="1658111"/>
          </a:xfrm>
        </p:spPr>
        <p:txBody>
          <a:bodyPr/>
          <a:lstStyle/>
          <a:p>
            <a:r>
              <a:rPr lang="en-US" dirty="0" smtClean="0"/>
              <a:t>Books and supplies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Personal expenses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1691"/>
            <a:ext cx="2228937" cy="1755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21" y="3611691"/>
            <a:ext cx="2472838" cy="1755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26" y="3611691"/>
            <a:ext cx="2173774" cy="175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6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How To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086600" cy="4419600"/>
          </a:xfrm>
        </p:spPr>
        <p:txBody>
          <a:bodyPr>
            <a:normAutofit/>
          </a:bodyPr>
          <a:lstStyle/>
          <a:p>
            <a:pPr marL="0" indent="0">
              <a:buClr>
                <a:srgbClr val="A9080E"/>
              </a:buClr>
              <a:buSzPct val="60000"/>
              <a:buNone/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32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Complete TAP Online</a:t>
            </a:r>
          </a:p>
          <a:p>
            <a:pPr marL="0" indent="0" algn="ctr">
              <a:buClr>
                <a:srgbClr val="A9080E"/>
              </a:buClr>
              <a:buSzPct val="60000"/>
              <a:buNone/>
              <a:defRPr/>
            </a:pPr>
            <a:r>
              <a:rPr lang="en-US" sz="3200" dirty="0"/>
              <a:t>https://</a:t>
            </a:r>
            <a:r>
              <a:rPr lang="en-US" sz="3200" dirty="0" smtClean="0"/>
              <a:t>www.hesc.ny.gov</a:t>
            </a:r>
            <a:endParaRPr lang="en-US" sz="2400" b="1" dirty="0" smtClean="0">
              <a:solidFill>
                <a:schemeClr val="accent2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r>
              <a:rPr lang="en-US" sz="24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After 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completing FAFSA online, from the confirmation page, link to the TAP-on-the-Web. </a:t>
            </a:r>
            <a:r>
              <a:rPr lang="en-US" sz="2400" b="1" dirty="0" smtClean="0">
                <a:solidFill>
                  <a:schemeClr val="accent2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r>
              <a:rPr lang="en-US" sz="24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Establish student HESC </a:t>
            </a: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PIN</a:t>
            </a:r>
            <a:r>
              <a:rPr lang="en-US" sz="24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.</a:t>
            </a:r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r>
              <a:rPr lang="en-US" sz="24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Student and Parent e-sign at end of application.</a:t>
            </a:r>
            <a:endParaRPr lang="en-US" sz="2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r>
              <a:rPr lang="en-US"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Must re-apply each academic year.</a:t>
            </a:r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endParaRPr lang="en-US" dirty="0"/>
          </a:p>
          <a:p>
            <a:pPr marL="975360" lvl="1" indent="-609600">
              <a:buClr>
                <a:srgbClr val="A9080E"/>
              </a:buClr>
              <a:buSzPct val="60000"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609600" indent="-609600">
              <a:buClr>
                <a:srgbClr val="A9080E"/>
              </a:buClr>
              <a:buSzPct val="6000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Presentation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229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18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Apply for 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Excelsior (if available) 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en-US" sz="28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If SUNY or community college in NY State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7" name="Content Placeholder 13"/>
          <p:cNvSpPr>
            <a:spLocks noGrp="1"/>
          </p:cNvSpPr>
          <p:nvPr>
            <p:ph idx="1"/>
          </p:nvPr>
        </p:nvSpPr>
        <p:spPr>
          <a:xfrm>
            <a:off x="609599" y="2209799"/>
            <a:ext cx="6347714" cy="2514601"/>
          </a:xfrm>
        </p:spPr>
        <p:txBody>
          <a:bodyPr>
            <a:normAutofit/>
          </a:bodyPr>
          <a:lstStyle/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sz="2800" b="1" dirty="0" smtClean="0"/>
              <a:t>To be notified when (if) the application becomes available 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sz="2800" b="1" dirty="0" smtClean="0"/>
              <a:t>Sign up for the HESC alert at </a:t>
            </a:r>
            <a:r>
              <a:rPr lang="en-US" sz="2800" dirty="0" smtClean="0">
                <a:hlinkClick r:id="rId2"/>
              </a:rPr>
              <a:t>www.hesc.ny.gov/excelsior</a:t>
            </a:r>
            <a:endParaRPr lang="en-US" sz="2800" dirty="0" smtClean="0"/>
          </a:p>
          <a:p>
            <a:pPr marL="457200" lvl="1" indent="0">
              <a:buNone/>
              <a:defRPr/>
            </a:pPr>
            <a:r>
              <a:rPr lang="en-US" sz="2400" b="1" dirty="0" smtClean="0"/>
              <a:t>Same application site as TAP</a:t>
            </a:r>
          </a:p>
          <a:p>
            <a:pPr marL="914400" lvl="2" indent="0">
              <a:buFontTx/>
              <a:buNone/>
              <a:defRPr/>
            </a:pPr>
            <a:endParaRPr lang="en-US" sz="2400" dirty="0" smtClean="0"/>
          </a:p>
          <a:p>
            <a:pPr lvl="1"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Excelsior Scholarship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938758" y="1600200"/>
            <a:ext cx="7633742" cy="4648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>
                <a:srgbClr val="2E8840"/>
              </a:buClr>
            </a:pPr>
            <a:r>
              <a:rPr lang="en-US" altLang="en-US" sz="2400" dirty="0" smtClean="0"/>
              <a:t>Began Fall 2017</a:t>
            </a:r>
          </a:p>
          <a:p>
            <a:pPr>
              <a:buClr>
                <a:srgbClr val="2E8840"/>
              </a:buClr>
            </a:pPr>
            <a:r>
              <a:rPr lang="en-US" altLang="en-US" sz="2400" dirty="0" smtClean="0"/>
              <a:t>How it works: 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ea typeface="Arial" panose="020B0604020202020204" pitchFamily="34" charset="0"/>
              </a:rPr>
              <a:t>Award equals max of SUNY Tuition minus any amounts received for TAP, Pell or other scholarships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ea typeface="Arial" panose="020B0604020202020204" pitchFamily="34" charset="0"/>
              </a:rPr>
              <a:t>Earn 30 Credits Per Year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ea typeface="Arial" panose="020B0604020202020204" pitchFamily="34" charset="0"/>
              </a:rPr>
              <a:t>Live and work in NY after college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ea typeface="Arial" panose="020B0604020202020204" pitchFamily="34" charset="0"/>
              </a:rPr>
              <a:t>$125,00 </a:t>
            </a:r>
            <a:r>
              <a:rPr lang="en-US" altLang="en-US" sz="2400" dirty="0" smtClean="0">
                <a:ea typeface="Arial" panose="020B0604020202020204" pitchFamily="34" charset="0"/>
              </a:rPr>
              <a:t>was income </a:t>
            </a:r>
            <a:r>
              <a:rPr lang="en-US" altLang="en-US" sz="2400" dirty="0" smtClean="0">
                <a:ea typeface="Arial" panose="020B0604020202020204" pitchFamily="34" charset="0"/>
              </a:rPr>
              <a:t>limit in 2019-20</a:t>
            </a:r>
          </a:p>
        </p:txBody>
      </p:sp>
    </p:spTree>
    <p:extLst>
      <p:ext uri="{BB962C8B-B14F-4D97-AF65-F5344CB8AC3E}">
        <p14:creationId xmlns:p14="http://schemas.microsoft.com/office/powerpoint/2010/main" val="14682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660400"/>
            <a:ext cx="7239000" cy="927100"/>
          </a:xfrm>
        </p:spPr>
        <p:txBody>
          <a:bodyPr/>
          <a:lstStyle/>
          <a:p>
            <a:r>
              <a:rPr lang="en-US" dirty="0"/>
              <a:t>CSS/ Financial Aid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9433" y="1752600"/>
            <a:ext cx="3642851" cy="34240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dirty="0"/>
              <a:t>The </a:t>
            </a:r>
            <a:r>
              <a:rPr lang="en-US" dirty="0"/>
              <a:t>PROFILE </a:t>
            </a:r>
            <a:r>
              <a:rPr lang="en-US" b="0" dirty="0"/>
              <a:t>is a </a:t>
            </a:r>
            <a:r>
              <a:rPr lang="en-US" b="0" dirty="0" smtClean="0"/>
              <a:t>form </a:t>
            </a:r>
            <a:r>
              <a:rPr lang="en-US" b="0" dirty="0"/>
              <a:t>that allows students to complete one form and apply online for </a:t>
            </a:r>
            <a:r>
              <a:rPr lang="en-US" dirty="0"/>
              <a:t>non-federal financial aid </a:t>
            </a:r>
            <a:r>
              <a:rPr lang="en-US" b="0" dirty="0"/>
              <a:t>from almost 400 colleges, universities, professional schools, and scholarship programs</a:t>
            </a:r>
            <a:r>
              <a:rPr lang="en-US" b="0" dirty="0" smtClean="0"/>
              <a:t>.  Check with school – usually just highly competitive private colleges.  Opens October 1</a:t>
            </a:r>
            <a:r>
              <a:rPr lang="en-US" b="0" baseline="30000" dirty="0" smtClean="0"/>
              <a:t>st</a:t>
            </a:r>
            <a:r>
              <a:rPr lang="en-US" b="0" dirty="0" smtClean="0"/>
              <a:t>.</a:t>
            </a: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5208022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15382"/>
                </a:solidFill>
              </a:rPr>
              <a:t>https://</a:t>
            </a:r>
            <a:r>
              <a:rPr lang="en-US" sz="1400" dirty="0" err="1">
                <a:solidFill>
                  <a:srgbClr val="015382"/>
                </a:solidFill>
              </a:rPr>
              <a:t>student.collegeboard.org</a:t>
            </a:r>
            <a:r>
              <a:rPr lang="en-US" sz="1400" dirty="0">
                <a:solidFill>
                  <a:srgbClr val="015382"/>
                </a:solidFill>
              </a:rPr>
              <a:t>/</a:t>
            </a:r>
            <a:r>
              <a:rPr lang="en-US" sz="1400" dirty="0" err="1">
                <a:solidFill>
                  <a:srgbClr val="015382"/>
                </a:solidFill>
              </a:rPr>
              <a:t>css</a:t>
            </a:r>
            <a:r>
              <a:rPr lang="en-US" sz="1400" dirty="0">
                <a:solidFill>
                  <a:srgbClr val="015382"/>
                </a:solidFill>
              </a:rPr>
              <a:t>-financial-aid-profile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074" y="1905000"/>
            <a:ext cx="4000500" cy="3246632"/>
          </a:xfrm>
          <a:prstGeom prst="rect">
            <a:avLst/>
          </a:prstGeom>
          <a:ln w="6350"/>
          <a:effectLst>
            <a:outerShdw blurRad="50800" dist="50800" dir="5400000" algn="ctr" rotWithShape="0">
              <a:schemeClr val="bg1">
                <a:lumMod val="65000"/>
                <a:alpha val="56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148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SS_Profile_List_and_Assistance_Information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0"/>
            <a:ext cx="7111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93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SS_Profile_List_and_Assistance_Information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0"/>
            <a:ext cx="7187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85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7818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When </a:t>
            </a:r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To Apply for 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/>
            </a:r>
            <a:b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</a:b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2021-22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52600"/>
            <a:ext cx="7804704" cy="4343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FSA ID – </a:t>
            </a:r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Now or Near Future</a:t>
            </a:r>
            <a:endParaRPr lang="en-US" sz="2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Scholarship Searches – </a:t>
            </a:r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Now/Ongoing</a:t>
            </a:r>
            <a:endParaRPr lang="en-US" sz="28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FAFSA – </a:t>
            </a:r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Anytime after October 1, </a:t>
            </a:r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2020; </a:t>
            </a:r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Before </a:t>
            </a:r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school </a:t>
            </a:r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deadline.</a:t>
            </a:r>
          </a:p>
          <a:p>
            <a:pPr lvl="1"/>
            <a:r>
              <a:rPr lang="en-US" sz="2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Check </a:t>
            </a:r>
            <a:r>
              <a:rPr lang="en-US" sz="28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school </a:t>
            </a:r>
            <a:r>
              <a:rPr lang="en-US" sz="2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websites</a:t>
            </a:r>
          </a:p>
          <a:p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TAP </a:t>
            </a:r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– </a:t>
            </a:r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After the FAFSA.</a:t>
            </a:r>
          </a:p>
          <a:p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Other Forms??  </a:t>
            </a:r>
          </a:p>
          <a:p>
            <a:pPr lvl="1"/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Excelsior for SUNY; CSS Profile some privates</a:t>
            </a:r>
          </a:p>
          <a:p>
            <a:pPr lvl="1"/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Some schools may have separate form for their own scholarships, etc…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16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alt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Watch </a:t>
            </a:r>
            <a: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for </a:t>
            </a:r>
            <a:r>
              <a:rPr lang="en-US" alt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Results </a:t>
            </a:r>
            <a: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&amp; Communicate </a:t>
            </a:r>
            <a:r>
              <a:rPr lang="en-US" altLang="en-US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with </a:t>
            </a:r>
            <a:r>
              <a:rPr lang="en-US" alt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Financial Aid Office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7543800" cy="3429000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3600" dirty="0" smtClean="0">
                <a:ea typeface="MS PGothic" panose="020B0600070205080204" pitchFamily="34" charset="-128"/>
              </a:rPr>
              <a:t>FAFSA Results </a:t>
            </a:r>
            <a:r>
              <a:rPr lang="en-US" altLang="en-US" sz="3600" dirty="0">
                <a:ea typeface="MS PGothic" panose="020B0600070205080204" pitchFamily="34" charset="-128"/>
              </a:rPr>
              <a:t>will be available in 3-5 </a:t>
            </a:r>
            <a:r>
              <a:rPr lang="en-US" altLang="en-US" sz="3600" dirty="0" smtClean="0">
                <a:ea typeface="MS PGothic" panose="020B0600070205080204" pitchFamily="34" charset="-128"/>
              </a:rPr>
              <a:t>days - EFC</a:t>
            </a:r>
            <a:endParaRPr lang="en-US" altLang="en-US" sz="3600" dirty="0">
              <a:ea typeface="MS PGothic" panose="020B0600070205080204" pitchFamily="34" charset="-128"/>
            </a:endParaRP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3600" dirty="0">
                <a:ea typeface="MS PGothic" panose="020B0600070205080204" pitchFamily="34" charset="-128"/>
              </a:rPr>
              <a:t> </a:t>
            </a:r>
            <a:r>
              <a:rPr lang="en-US" altLang="en-US" sz="3600" dirty="0" smtClean="0">
                <a:ea typeface="MS PGothic" panose="020B0600070205080204" pitchFamily="34" charset="-128"/>
              </a:rPr>
              <a:t>Schools May Ask for Follow up Forms or Documents – To Verify Reported Information.</a:t>
            </a:r>
            <a:endParaRPr lang="en-US" altLang="en-US" sz="3600" dirty="0">
              <a:ea typeface="MS PGothic" panose="020B0600070205080204" pitchFamily="34" charset="-128"/>
            </a:endParaRP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3600" dirty="0">
                <a:ea typeface="MS PGothic" panose="020B0600070205080204" pitchFamily="34" charset="-128"/>
              </a:rPr>
              <a:t> </a:t>
            </a:r>
            <a:r>
              <a:rPr lang="en-US" altLang="en-US" sz="3600" dirty="0" smtClean="0">
                <a:ea typeface="MS PGothic" panose="020B0600070205080204" pitchFamily="34" charset="-128"/>
              </a:rPr>
              <a:t>Each Schools timing will vary.</a:t>
            </a:r>
          </a:p>
          <a:p>
            <a:pPr lvl="1">
              <a:spcBef>
                <a:spcPct val="0"/>
              </a:spcBef>
              <a:buClr>
                <a:srgbClr val="FFC000"/>
              </a:buClr>
              <a:buSzTx/>
            </a:pPr>
            <a:r>
              <a:rPr lang="en-US" altLang="en-US" sz="3600" dirty="0" smtClean="0">
                <a:ea typeface="MS PGothic" panose="020B0600070205080204" pitchFamily="34" charset="-128"/>
              </a:rPr>
              <a:t> Eventually Receive </a:t>
            </a:r>
            <a:r>
              <a:rPr lang="en-US" altLang="en-US" sz="3600" dirty="0" smtClean="0">
                <a:ea typeface="MS PGothic" panose="020B0600070205080204" pitchFamily="34" charset="-128"/>
              </a:rPr>
              <a:t>Financial Aid Offer </a:t>
            </a:r>
            <a:r>
              <a:rPr lang="en-US" altLang="en-US" sz="3600" dirty="0" smtClean="0">
                <a:ea typeface="MS PGothic" panose="020B0600070205080204" pitchFamily="34" charset="-128"/>
              </a:rPr>
              <a:t>Letters from Accepted Schools.</a:t>
            </a:r>
            <a:endParaRPr lang="en-US" altLang="en-US" sz="3600" dirty="0">
              <a:ea typeface="MS PGothic" panose="020B0600070205080204" pitchFamily="34" charset="-128"/>
            </a:endParaRPr>
          </a:p>
          <a:p>
            <a:pPr marL="457200" lvl="1" indent="0">
              <a:spcBef>
                <a:spcPct val="0"/>
              </a:spcBef>
              <a:buClr>
                <a:srgbClr val="FFC000"/>
              </a:buClr>
              <a:buSzTx/>
              <a:buNone/>
            </a:pPr>
            <a:endParaRPr lang="en-US" altLang="en-US" sz="3600" dirty="0">
              <a:ea typeface="MS PGothic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7300" y="-800100"/>
            <a:ext cx="7162800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Cost of Attendance (COA)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695" y="1676400"/>
            <a:ext cx="6821905" cy="4343400"/>
          </a:xfrm>
        </p:spPr>
        <p:txBody>
          <a:bodyPr>
            <a:normAutofit/>
          </a:bodyPr>
          <a:lstStyle/>
          <a:p>
            <a:pPr marL="609600" indent="-609600" algn="ctr">
              <a:buSzPct val="60000"/>
              <a:buNone/>
            </a:pPr>
            <a:r>
              <a:rPr lang="en-US" sz="3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endParaRPr lang="en-US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0" indent="0">
              <a:buSzPct val="60000"/>
              <a:buNone/>
            </a:pPr>
            <a:endParaRPr lang="en-US" sz="2400" b="1" dirty="0">
              <a:latin typeface="+mj-lt"/>
            </a:endParaRPr>
          </a:p>
          <a:p>
            <a:pPr marL="640080" lvl="2" indent="0">
              <a:buSzPct val="60000"/>
              <a:buNone/>
            </a:pPr>
            <a:r>
              <a:rPr lang="en-US" altLang="en-US" sz="1700" dirty="0">
                <a:latin typeface="+mj-lt"/>
              </a:rPr>
              <a:t> </a:t>
            </a:r>
          </a:p>
          <a:p>
            <a:pPr marL="1249680" lvl="2" indent="-609600">
              <a:buSzPct val="60000"/>
            </a:pPr>
            <a:endParaRPr lang="en-US" sz="1900" dirty="0">
              <a:latin typeface="+mj-lt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935249"/>
              </p:ext>
            </p:extLst>
          </p:nvPr>
        </p:nvGraphicFramePr>
        <p:xfrm>
          <a:off x="228600" y="1447800"/>
          <a:ext cx="6858000" cy="4201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8985">
                  <a:extLst>
                    <a:ext uri="{9D8B030D-6E8A-4147-A177-3AD203B41FA5}">
                      <a16:colId xmlns:a16="http://schemas.microsoft.com/office/drawing/2014/main" val="4241598619"/>
                    </a:ext>
                  </a:extLst>
                </a:gridCol>
                <a:gridCol w="1698852">
                  <a:extLst>
                    <a:ext uri="{9D8B030D-6E8A-4147-A177-3AD203B41FA5}">
                      <a16:colId xmlns:a16="http://schemas.microsoft.com/office/drawing/2014/main" val="2815298808"/>
                    </a:ext>
                  </a:extLst>
                </a:gridCol>
                <a:gridCol w="1438041">
                  <a:extLst>
                    <a:ext uri="{9D8B030D-6E8A-4147-A177-3AD203B41FA5}">
                      <a16:colId xmlns:a16="http://schemas.microsoft.com/office/drawing/2014/main" val="835246663"/>
                    </a:ext>
                  </a:extLst>
                </a:gridCol>
                <a:gridCol w="1702122">
                  <a:extLst>
                    <a:ext uri="{9D8B030D-6E8A-4147-A177-3AD203B41FA5}">
                      <a16:colId xmlns:a16="http://schemas.microsoft.com/office/drawing/2014/main" val="91306236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Average</a:t>
                      </a:r>
                      <a:r>
                        <a:rPr lang="en-US" sz="1800" baseline="0" dirty="0" smtClean="0">
                          <a:effectLst/>
                        </a:rPr>
                        <a:t> Costs by Type of College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Private College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SUNY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Public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Community College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502245"/>
                  </a:ext>
                </a:extLst>
              </a:tr>
              <a:tr h="543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Tuition and Fees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$38,000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$8,800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$5,500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744"/>
                  </a:ext>
                </a:extLst>
              </a:tr>
              <a:tr h="543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Room and Board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$13,000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$13,500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????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6294113"/>
                  </a:ext>
                </a:extLst>
              </a:tr>
              <a:tr h="543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Books/Supplies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$1,500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$1,500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$1,500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157295"/>
                  </a:ext>
                </a:extLst>
              </a:tr>
              <a:tr h="543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Transportation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7441286"/>
                  </a:ext>
                </a:extLst>
              </a:tr>
              <a:tr h="6434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Personal Expenses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$1,500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$1,500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$1,500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622926"/>
                  </a:ext>
                </a:extLst>
              </a:tr>
              <a:tr h="543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$55,000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$26,300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$10,500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13832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7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Strategies -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Keep Organized – be ready to follow up</a:t>
            </a:r>
          </a:p>
          <a:p>
            <a:pPr lvl="1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System to remember FSA ID; folder for documents; etc…</a:t>
            </a:r>
          </a:p>
          <a:p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Meet Deadlines!</a:t>
            </a:r>
          </a:p>
          <a:p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Parent/Student Communication</a:t>
            </a:r>
          </a:p>
          <a:p>
            <a:pPr lvl="1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E-mail </a:t>
            </a:r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checking</a:t>
            </a:r>
          </a:p>
          <a:p>
            <a:pPr lvl="1"/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Follow up</a:t>
            </a:r>
          </a:p>
          <a:p>
            <a:pPr lvl="1"/>
            <a:r>
              <a:rPr lang="en-US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FERPA – Student has to grant access for parent to interact with school</a:t>
            </a:r>
            <a:endParaRPr lang="en-US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Compare – Make Charts?</a:t>
            </a:r>
          </a:p>
          <a:p>
            <a:pPr lvl="1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Required forms and dates for each school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Strategies - 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077200" cy="4724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Payment Plan </a:t>
            </a:r>
            <a:r>
              <a:rPr lang="en-US" sz="2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as opposed to </a:t>
            </a:r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Alternative Financing </a:t>
            </a:r>
            <a:r>
              <a:rPr lang="en-US" sz="2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or </a:t>
            </a:r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Parent Loan</a:t>
            </a:r>
            <a:r>
              <a:rPr lang="en-US" sz="28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.</a:t>
            </a: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Savings – 529 plans</a:t>
            </a: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Appeals based on unusual circumstances or changes in </a:t>
            </a:r>
            <a:r>
              <a:rPr lang="en-US" sz="28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situation AFTER FAFSA is filed.</a:t>
            </a:r>
          </a:p>
          <a:p>
            <a:pPr lvl="1"/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Is </a:t>
            </a:r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2020 </a:t>
            </a:r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or </a:t>
            </a:r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2021 </a:t>
            </a:r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income lower than </a:t>
            </a:r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2019?</a:t>
            </a:r>
            <a:endParaRPr lang="en-US" sz="2600" b="1" dirty="0" smtClean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lvl="1"/>
            <a:r>
              <a:rPr lang="en-US" sz="2600" b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Individual to each college</a:t>
            </a:r>
            <a:endParaRPr lang="en-US" sz="26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Limit Borrowing; compare net costs</a:t>
            </a:r>
          </a:p>
          <a:p>
            <a:r>
              <a:rPr lang="en-US" sz="28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Reduce costs – books and supplies; complete on time; set budgets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686800" cy="104851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1"/>
            <a:ext cx="6781801" cy="21828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Jerome </a:t>
            </a:r>
            <a:r>
              <a:rPr lang="en-US" sz="1800" dirty="0"/>
              <a:t>St. </a:t>
            </a:r>
            <a:r>
              <a:rPr lang="en-US" sz="1800" dirty="0" smtClean="0"/>
              <a:t>Croix, Director</a:t>
            </a:r>
            <a:r>
              <a:rPr lang="en-US" sz="1800" dirty="0"/>
              <a:t>, </a:t>
            </a:r>
            <a:r>
              <a:rPr lang="en-US" sz="1800" dirty="0" smtClean="0"/>
              <a:t>Financial Aid </a:t>
            </a:r>
            <a:r>
              <a:rPr lang="en-US" sz="1800" dirty="0" smtClean="0"/>
              <a:t> 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Monroe Community College</a:t>
            </a:r>
          </a:p>
          <a:p>
            <a:pPr marL="0" indent="0" algn="ctr">
              <a:buNone/>
            </a:pPr>
            <a:r>
              <a:rPr lang="en-US" sz="1800" dirty="0">
                <a:hlinkClick r:id="rId3"/>
              </a:rPr>
              <a:t>jstcroix@monroecc.edu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 smtClean="0"/>
              <a:t> </a:t>
            </a:r>
            <a:endParaRPr lang="en-US" sz="1800" dirty="0" smtClean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 smtClean="0"/>
              <a:t> </a:t>
            </a:r>
          </a:p>
          <a:p>
            <a:pPr marL="0" indent="0" algn="ctr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Family Contribution (EFC) – From FAFSA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20" y="2133600"/>
            <a:ext cx="3313535" cy="3997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725" y="2819400"/>
            <a:ext cx="475529" cy="2481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909" y="1930400"/>
            <a:ext cx="2739091" cy="1914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1" y="4343532"/>
            <a:ext cx="266700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8618"/>
            <a:ext cx="7772400" cy="1145309"/>
          </a:xfrm>
        </p:spPr>
        <p:txBody>
          <a:bodyPr>
            <a:normAutofit/>
          </a:bodyPr>
          <a:lstStyle/>
          <a:p>
            <a:r>
              <a:rPr lang="en-US" b="1" dirty="0" smtClean="0"/>
              <a:t>Expected Family Contribution (EFC)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43345" y="1403927"/>
            <a:ext cx="5440219" cy="5190837"/>
          </a:xfrm>
        </p:spPr>
        <p:txBody>
          <a:bodyPr/>
          <a:lstStyle/>
          <a:p>
            <a:r>
              <a:rPr lang="en-US" sz="2400" dirty="0" smtClean="0"/>
              <a:t>Index number that the financial aid office uses to determine aid eligibility</a:t>
            </a:r>
          </a:p>
          <a:p>
            <a:r>
              <a:rPr lang="en-US" sz="2400" dirty="0" smtClean="0"/>
              <a:t>Stays the same regardless of college choice</a:t>
            </a:r>
          </a:p>
          <a:p>
            <a:r>
              <a:rPr lang="en-US" sz="2400" dirty="0" smtClean="0"/>
              <a:t>The EFC is </a:t>
            </a:r>
            <a:r>
              <a:rPr lang="en-US" sz="2400" b="1" i="1" dirty="0" smtClean="0"/>
              <a:t>not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The amount of money you will pay</a:t>
            </a:r>
          </a:p>
          <a:p>
            <a:pPr lvl="1"/>
            <a:r>
              <a:rPr lang="en-US" sz="2400" dirty="0" smtClean="0"/>
              <a:t>The amount of federal aid you will receive</a:t>
            </a:r>
          </a:p>
          <a:p>
            <a:endParaRPr lang="en-US" dirty="0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7460" y="2082799"/>
            <a:ext cx="2010093" cy="281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99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37852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Definition of Financial Need</a:t>
            </a:r>
            <a:endParaRPr lang="en-US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378527"/>
            <a:ext cx="6629399" cy="1669473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600" dirty="0" smtClean="0"/>
              <a:t>Cost of Attendance (COA)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600" dirty="0" smtClean="0"/>
              <a:t>- </a:t>
            </a:r>
            <a:r>
              <a:rPr lang="en-US" sz="2600" u="sng" dirty="0" smtClean="0"/>
              <a:t>Expected Family Contribution (EFC)</a:t>
            </a:r>
            <a:endParaRPr lang="en-US" sz="2600" dirty="0" smtClean="0"/>
          </a:p>
          <a:p>
            <a:pPr algn="ctr"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600" dirty="0" smtClean="0"/>
          </a:p>
          <a:p>
            <a:pPr algn="ctr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600" dirty="0" smtClean="0"/>
              <a:t>= FINANCIAL NEED</a:t>
            </a:r>
            <a:endParaRPr lang="en-US" sz="2600" u="sng" dirty="0" smtClean="0"/>
          </a:p>
          <a:p>
            <a:pPr algn="ctr"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u="sng" dirty="0" smtClean="0"/>
          </a:p>
        </p:txBody>
      </p:sp>
      <p:pic>
        <p:nvPicPr>
          <p:cNvPr id="6" name="Picture 3" descr="C:\Documents and Settings\kisaksen\Local Settings\Temporary Internet Files\Content.IE5\T6RNTH4M\MP9004422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401290"/>
            <a:ext cx="4038600" cy="2323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86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Financial Need Examples</a:t>
            </a:r>
          </a:p>
        </p:txBody>
      </p:sp>
      <p:graphicFrame>
        <p:nvGraphicFramePr>
          <p:cNvPr id="187433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457189"/>
              </p:ext>
            </p:extLst>
          </p:nvPr>
        </p:nvGraphicFramePr>
        <p:xfrm>
          <a:off x="611909" y="1930399"/>
          <a:ext cx="6550892" cy="4013197"/>
        </p:xfrm>
        <a:graphic>
          <a:graphicData uri="http://schemas.openxmlformats.org/drawingml/2006/table">
            <a:tbl>
              <a:tblPr/>
              <a:tblGrid>
                <a:gridCol w="327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5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7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Cost of Attendance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$40,000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EFC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$15,000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= Need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$25,000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Cost of Attendance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$65,000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EFC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$15,000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7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= Need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$50,000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41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College Cost Net Price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Actual cost AFTER </a:t>
            </a:r>
            <a:r>
              <a:rPr lang="en-US" sz="2800" dirty="0"/>
              <a:t>Financial Aid is Applied</a:t>
            </a:r>
          </a:p>
          <a:p>
            <a:r>
              <a:rPr lang="en-US" sz="2800" dirty="0"/>
              <a:t>EVERY college has a Net Price Calculator on their website for you to </a:t>
            </a:r>
            <a:r>
              <a:rPr lang="en-US" sz="2800" b="1" i="1" dirty="0" smtClean="0"/>
              <a:t>estimate</a:t>
            </a:r>
            <a:r>
              <a:rPr lang="en-US" sz="2800" dirty="0" smtClean="0"/>
              <a:t> </a:t>
            </a:r>
            <a:r>
              <a:rPr lang="en-US" sz="2800" dirty="0"/>
              <a:t>your </a:t>
            </a:r>
            <a:r>
              <a:rPr lang="en-US" sz="2800" dirty="0" smtClean="0"/>
              <a:t>Net </a:t>
            </a:r>
            <a:r>
              <a:rPr lang="en-US" sz="2800" dirty="0"/>
              <a:t>Price.</a:t>
            </a:r>
          </a:p>
          <a:p>
            <a:r>
              <a:rPr lang="en-US" sz="2800" dirty="0"/>
              <a:t>Free to review anytime; no </a:t>
            </a:r>
            <a:r>
              <a:rPr lang="en-US" sz="2800" dirty="0" smtClean="0"/>
              <a:t>obligation; get an early estimate.</a:t>
            </a:r>
            <a:endParaRPr lang="en-US" sz="2800" dirty="0"/>
          </a:p>
          <a:p>
            <a:r>
              <a:rPr lang="en-US" sz="2800" dirty="0"/>
              <a:t>Private Colleges usually ask more </a:t>
            </a:r>
            <a:r>
              <a:rPr lang="en-US" sz="2800" dirty="0" smtClean="0"/>
              <a:t>questions on this calculator (for institutional aid).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7724</TotalTime>
  <Words>1608</Words>
  <Application>Microsoft Office PowerPoint</Application>
  <PresentationFormat>On-screen Show (4:3)</PresentationFormat>
  <Paragraphs>306</Paragraphs>
  <Slides>42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Adobe Heiti Std R</vt:lpstr>
      <vt:lpstr>MS PGothic</vt:lpstr>
      <vt:lpstr>游ゴシック</vt:lpstr>
      <vt:lpstr>Arial</vt:lpstr>
      <vt:lpstr>Calibri</vt:lpstr>
      <vt:lpstr>Calibri Light</vt:lpstr>
      <vt:lpstr>HiraMinProN-W3</vt:lpstr>
      <vt:lpstr>Monotype Sorts</vt:lpstr>
      <vt:lpstr>Tahoma</vt:lpstr>
      <vt:lpstr>Times New Roman</vt:lpstr>
      <vt:lpstr>Wingdings</vt:lpstr>
      <vt:lpstr>Office Theme</vt:lpstr>
      <vt:lpstr>FINANCIAL AID INFORMATION</vt:lpstr>
      <vt:lpstr>AGENDA </vt:lpstr>
      <vt:lpstr>Cost of Attendance (COA)</vt:lpstr>
      <vt:lpstr> Cost of Attendance (COA)</vt:lpstr>
      <vt:lpstr>Expected Family Contribution (EFC) – From FAFSA Results</vt:lpstr>
      <vt:lpstr>Expected Family Contribution (EFC)</vt:lpstr>
      <vt:lpstr>Definition of Financial Need</vt:lpstr>
      <vt:lpstr>Financial Need Examples</vt:lpstr>
      <vt:lpstr>College Cost Net Price</vt:lpstr>
      <vt:lpstr>Sources of Financial Aid</vt:lpstr>
      <vt:lpstr>Types of Financial Aid</vt:lpstr>
      <vt:lpstr>GRANTS</vt:lpstr>
      <vt:lpstr>Scholarships</vt:lpstr>
      <vt:lpstr>Federal Direct Student Loan</vt:lpstr>
      <vt:lpstr>   </vt:lpstr>
      <vt:lpstr>Work Opportunities</vt:lpstr>
      <vt:lpstr>HOW TO APPLY FOR FINANCIAL AID</vt:lpstr>
      <vt:lpstr>How to Apply for Federal Financial Aid </vt:lpstr>
      <vt:lpstr> FSA ID                      fsaid.ed.gov     </vt:lpstr>
      <vt:lpstr> Collect Information </vt:lpstr>
      <vt:lpstr>File the FAFSA      studentaid.gov</vt:lpstr>
      <vt:lpstr>FAFSA on the Web    </vt:lpstr>
      <vt:lpstr>myStudentAid Mobile App</vt:lpstr>
      <vt:lpstr>Sign in using student FSA ID</vt:lpstr>
      <vt:lpstr> Steps for Filing the FAFSA </vt:lpstr>
      <vt:lpstr>Seven Steps for Filing the FAFSA </vt:lpstr>
      <vt:lpstr>IRS Data Retrieval Tool</vt:lpstr>
      <vt:lpstr>Seven Steps for Filing the FAFSA </vt:lpstr>
      <vt:lpstr>Seven Steps for FAFSA </vt:lpstr>
      <vt:lpstr>How To Apply</vt:lpstr>
      <vt:lpstr>PowerPoint Presentation</vt:lpstr>
      <vt:lpstr> Apply for Excelsior (if available)  If SUNY or community college in NY State</vt:lpstr>
      <vt:lpstr>Excelsior Scholarship</vt:lpstr>
      <vt:lpstr>PowerPoint Presentation</vt:lpstr>
      <vt:lpstr>PowerPoint Presentation</vt:lpstr>
      <vt:lpstr>PowerPoint Presentation</vt:lpstr>
      <vt:lpstr>When To Apply for  2021-22</vt:lpstr>
      <vt:lpstr> Watch for Results &amp; Communicate with Financial Aid Office </vt:lpstr>
      <vt:lpstr>PowerPoint Presentation</vt:lpstr>
      <vt:lpstr>Strategies - Preparation</vt:lpstr>
      <vt:lpstr>Strategies - Financing</vt:lpstr>
      <vt:lpstr>Questions</vt:lpstr>
    </vt:vector>
  </TitlesOfParts>
  <Company>Monroe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INFORMATION NIGHT</dc:title>
  <dc:creator>Monroe Community College</dc:creator>
  <cp:lastModifiedBy>St. Croix, Jerome (Financial Aid)</cp:lastModifiedBy>
  <cp:revision>288</cp:revision>
  <cp:lastPrinted>2018-10-18T14:25:51Z</cp:lastPrinted>
  <dcterms:created xsi:type="dcterms:W3CDTF">2011-11-28T16:43:14Z</dcterms:created>
  <dcterms:modified xsi:type="dcterms:W3CDTF">2020-09-24T16:53:47Z</dcterms:modified>
</cp:coreProperties>
</file>